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2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78FA14-AA40-4943-A003-153258E234BE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E636E12-25A4-40E1-9FBD-F230D1C1A09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66850"/>
          </a:xfrm>
        </p:spPr>
        <p:txBody>
          <a:bodyPr/>
          <a:lstStyle/>
          <a:p>
            <a:r>
              <a:rPr lang="en-US" sz="6600" dirty="0" smtClean="0"/>
              <a:t>Maria Montessori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“Follow the Child…”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176461"/>
            <a:ext cx="2971800" cy="40707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01849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August of 1870 in Italy</a:t>
            </a:r>
          </a:p>
          <a:p>
            <a:r>
              <a:rPr lang="en-US" dirty="0" smtClean="0"/>
              <a:t>Loving family, although my father disagreed with my continued education</a:t>
            </a:r>
          </a:p>
          <a:p>
            <a:r>
              <a:rPr lang="en-US" dirty="0" smtClean="0"/>
              <a:t>Higher socioeconomic status- my father worked for the ministry of finance in a a tobacco factory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736" y="3886199"/>
            <a:ext cx="2176464" cy="270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97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Went on to university against my father’s wishes, although he still supported me.</a:t>
            </a:r>
          </a:p>
          <a:p>
            <a:r>
              <a:rPr lang="en-US" dirty="0" smtClean="0"/>
              <a:t>My elementary school record was nothing noteworthy</a:t>
            </a:r>
          </a:p>
          <a:p>
            <a:r>
              <a:rPr lang="en-US" dirty="0" smtClean="0"/>
              <a:t>In secondary school, I excelled in math and science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Education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1" y="3669732"/>
            <a:ext cx="3200400" cy="247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45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first, I wanted to study engineering at the University of Rome, but decided upon medical school.</a:t>
            </a:r>
          </a:p>
          <a:p>
            <a:r>
              <a:rPr lang="en-US" dirty="0"/>
              <a:t>I met with a lot of scrutiny at the University because of my sex</a:t>
            </a:r>
          </a:p>
          <a:p>
            <a:r>
              <a:rPr lang="en-US" dirty="0"/>
              <a:t>Won an award for academic excellence in my first year, much to the chagrin of many of my male counterparts.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Education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4191000"/>
            <a:ext cx="2235200" cy="23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895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I graduated, I became a voice and an advocate for women’s rights and for children with disabilities.</a:t>
            </a:r>
          </a:p>
          <a:p>
            <a:r>
              <a:rPr lang="en-US" dirty="0" smtClean="0"/>
              <a:t>I had a child, Mario, out of wedlock with another doctor. </a:t>
            </a:r>
          </a:p>
          <a:p>
            <a:r>
              <a:rPr lang="en-US" dirty="0" smtClean="0"/>
              <a:t>Mario’s father betrayed me a married someone else. I put Mario in foster care so I could continue my work.</a:t>
            </a:r>
          </a:p>
          <a:p>
            <a:r>
              <a:rPr lang="en-US" dirty="0" smtClean="0"/>
              <a:t>When Mario became a teenager, I was reunited with him, and he became a valuable assistant in my work.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Graduation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014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replaced adult-sized materials and furniture with smaller materials that the children could move on their own</a:t>
            </a:r>
          </a:p>
          <a:p>
            <a:r>
              <a:rPr lang="en-US" dirty="0" smtClean="0"/>
              <a:t>Children were free to move about as they pleased for the most part.</a:t>
            </a:r>
          </a:p>
          <a:p>
            <a:r>
              <a:rPr lang="en-US" dirty="0" smtClean="0"/>
              <a:t>I put supplies on low shelves for easy access</a:t>
            </a:r>
          </a:p>
          <a:p>
            <a:pPr lvl="1"/>
            <a:r>
              <a:rPr lang="en-US" dirty="0" smtClean="0"/>
              <a:t>Supplies were also made smaller-pencils, scissors, toys, etc.</a:t>
            </a:r>
          </a:p>
          <a:p>
            <a:pPr marL="36576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219200"/>
          </a:xfrm>
        </p:spPr>
        <p:txBody>
          <a:bodyPr/>
          <a:lstStyle/>
          <a:p>
            <a:r>
              <a:rPr lang="en-US" dirty="0" smtClean="0"/>
              <a:t>My Teaching Philosophy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47" y="464820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680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teaching style quickly spread through Italy</a:t>
            </a:r>
          </a:p>
          <a:p>
            <a:r>
              <a:rPr lang="en-US" dirty="0" smtClean="0"/>
              <a:t>Eventually, it crossed countries and became an international influence.</a:t>
            </a:r>
          </a:p>
          <a:p>
            <a:r>
              <a:rPr lang="en-US" dirty="0" smtClean="0"/>
              <a:t>I died in 1952 in the Netherlands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Teaching Philosophy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3597333"/>
            <a:ext cx="4267200" cy="238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327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Self regulated learning- one goal of teaching should be to free student from the need for teachers (Bandura).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1998 Study- students gain efficacy for learning through complex tasks that extend over long periods</a:t>
            </a:r>
          </a:p>
          <a:p>
            <a:pPr lvl="2"/>
            <a:r>
              <a:rPr lang="en-US" dirty="0" smtClean="0"/>
              <a:t>Teachers should facilitate this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to the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494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3</a:t>
            </a:r>
          </a:p>
          <a:p>
            <a:endParaRPr lang="en-US" dirty="0" smtClean="0"/>
          </a:p>
          <a:p>
            <a:r>
              <a:rPr lang="en-US" dirty="0" err="1" smtClean="0"/>
              <a:t>Bronfenbrenner’s</a:t>
            </a:r>
            <a:r>
              <a:rPr lang="en-US" dirty="0" smtClean="0"/>
              <a:t> social context for development</a:t>
            </a:r>
          </a:p>
          <a:p>
            <a:pPr lvl="1"/>
            <a:r>
              <a:rPr lang="en-US" dirty="0" smtClean="0"/>
              <a:t>Students can learn from one another in a social environment- </a:t>
            </a:r>
            <a:r>
              <a:rPr lang="en-US" dirty="0" err="1" smtClean="0"/>
              <a:t>mesosystem</a:t>
            </a:r>
            <a:endParaRPr lang="en-US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Friendships are central to students’ lives.</a:t>
            </a:r>
          </a:p>
          <a:p>
            <a:pPr lvl="2"/>
            <a:r>
              <a:rPr lang="en-US" dirty="0" smtClean="0"/>
              <a:t>Teachers should foster these friendships in learning.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to the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4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376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Paper</vt:lpstr>
      <vt:lpstr>Maria Montessori “Follow the Child…”</vt:lpstr>
      <vt:lpstr>Early Life</vt:lpstr>
      <vt:lpstr>Personal Education</vt:lpstr>
      <vt:lpstr>Personal Education</vt:lpstr>
      <vt:lpstr>After Graduation</vt:lpstr>
      <vt:lpstr>My Teaching Philosophy</vt:lpstr>
      <vt:lpstr>My Teaching Philosophy</vt:lpstr>
      <vt:lpstr>Connections to the Text</vt:lpstr>
      <vt:lpstr>Connections to the Text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Maria Montessori “Follow the Child…”</dc:title>
  <dc:creator>Grace</dc:creator>
  <cp:lastModifiedBy>Grace</cp:lastModifiedBy>
  <cp:revision>5</cp:revision>
  <dcterms:created xsi:type="dcterms:W3CDTF">2014-04-09T21:06:55Z</dcterms:created>
  <dcterms:modified xsi:type="dcterms:W3CDTF">2014-04-10T22:40:00Z</dcterms:modified>
</cp:coreProperties>
</file>